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3" r:id="rId1"/>
  </p:sldMasterIdLst>
  <p:notesMasterIdLst>
    <p:notesMasterId r:id="rId28"/>
  </p:notesMasterIdLst>
  <p:sldIdLst>
    <p:sldId id="277" r:id="rId2"/>
    <p:sldId id="258" r:id="rId3"/>
    <p:sldId id="259" r:id="rId4"/>
    <p:sldId id="278" r:id="rId5"/>
    <p:sldId id="279" r:id="rId6"/>
    <p:sldId id="280" r:id="rId7"/>
    <p:sldId id="281" r:id="rId8"/>
    <p:sldId id="282" r:id="rId9"/>
    <p:sldId id="291" r:id="rId10"/>
    <p:sldId id="270" r:id="rId11"/>
    <p:sldId id="271" r:id="rId12"/>
    <p:sldId id="272" r:id="rId13"/>
    <p:sldId id="273" r:id="rId14"/>
    <p:sldId id="283" r:id="rId15"/>
    <p:sldId id="285" r:id="rId16"/>
    <p:sldId id="262" r:id="rId17"/>
    <p:sldId id="292" r:id="rId18"/>
    <p:sldId id="293" r:id="rId19"/>
    <p:sldId id="294" r:id="rId20"/>
    <p:sldId id="295" r:id="rId21"/>
    <p:sldId id="301" r:id="rId22"/>
    <p:sldId id="296" r:id="rId23"/>
    <p:sldId id="302" r:id="rId24"/>
    <p:sldId id="303" r:id="rId25"/>
    <p:sldId id="290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76884"/>
  </p:normalViewPr>
  <p:slideViewPr>
    <p:cSldViewPr snapToGrid="0" snapToObjects="1">
      <p:cViewPr varScale="1">
        <p:scale>
          <a:sx n="66" d="100"/>
          <a:sy n="66" d="100"/>
        </p:scale>
        <p:origin x="1450" y="43"/>
      </p:cViewPr>
      <p:guideLst>
        <p:guide orient="horz" pos="2158"/>
        <p:guide pos="3839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Hello </a:t>
            </a:r>
          </a:p>
          <a:p>
            <a:pPr>
              <a:defRPr/>
            </a:pPr>
            <a:r>
              <a:rPr lang="en-US" altLang="ko-KR"/>
              <a:t>We're the Autobahn team who will be presenting on the topic of road traffic sign classification.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https://ieeexplore.ieee.org/document/8649887</a:t>
            </a:r>
          </a:p>
          <a:p>
            <a:pPr>
              <a:defRPr/>
            </a:pPr>
            <a:r>
              <a:rPr lang="ko-KR" altLang="en-US"/>
              <a:t>이 논문을 참조했음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https://hc.hanyang.ac.kr/web/dslab/dataset?p_p_id=20&amp;p_p_lifecycle=0&amp;p_p_state=normal&amp;p_p_mode=view&amp;p_p_col_id=column-1&amp;p_p_col_count=1&amp;_20_struts_action=%2Fdocument_library%2Fview&amp;_20_folderId=365651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549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69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Ap(Average Precision)</a:t>
            </a:r>
          </a:p>
          <a:p>
            <a:pPr>
              <a:defRPr/>
            </a:pPr>
            <a:r>
              <a:rPr lang="en-US" altLang="ko-KR" dirty="0" err="1"/>
              <a:t>Tp</a:t>
            </a:r>
            <a:r>
              <a:rPr lang="en-US" altLang="ko-KR" dirty="0"/>
              <a:t>(True Positive) – Predicted right, ground truth right</a:t>
            </a:r>
          </a:p>
          <a:p>
            <a:pPr>
              <a:defRPr/>
            </a:pPr>
            <a:r>
              <a:rPr lang="en-US" altLang="ko-KR" dirty="0" err="1"/>
              <a:t>Fp</a:t>
            </a:r>
            <a:r>
              <a:rPr lang="en-US" altLang="ko-KR" dirty="0"/>
              <a:t>(</a:t>
            </a:r>
            <a:r>
              <a:rPr lang="en-US" altLang="ko-KR" dirty="0" err="1"/>
              <a:t>Fasle</a:t>
            </a:r>
            <a:r>
              <a:rPr lang="en-US" altLang="ko-KR" dirty="0"/>
              <a:t> Positive) – Predicted right, ground truth wrong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6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Threshold 0.1 means don’t show bounding box with accuracy lower than 0.1, which is 10%.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59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592000" indent="-592000">
              <a:buAutoNum type="arabicPeriod"/>
              <a:defRPr/>
            </a:pPr>
            <a:r>
              <a:rPr lang="en-US" altLang="ko-KR"/>
              <a:t>Project introduction : 30s~1m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지은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What is YOLO? : 1~2m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paul 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Reference Paper : 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장호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Data labeling : 1m /georg</a:t>
            </a:r>
            <a:r>
              <a:rPr lang="ko-KR" altLang="en-US"/>
              <a:t> </a:t>
            </a:r>
            <a:r>
              <a:rPr lang="en-US" altLang="ko-KR"/>
              <a:t>-&gt; upload labeling please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Implementation : 2~3m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주현</a:t>
            </a:r>
          </a:p>
          <a:p>
            <a:pPr marL="592000" indent="-592000">
              <a:buAutoNum type="arabicPeriod"/>
              <a:defRPr/>
            </a:pPr>
            <a:r>
              <a:rPr lang="en-US" altLang="ko-KR"/>
              <a:t>Result : 1~2m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지은</a:t>
            </a:r>
          </a:p>
          <a:p>
            <a:pPr marL="592000" indent="-592000">
              <a:buAutoNum type="arabicPeriod"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The table of contents is as follows.</a:t>
            </a:r>
          </a:p>
          <a:p>
            <a:pPr marL="0" indent="0">
              <a:buNone/>
              <a:defRPr/>
            </a:pPr>
            <a:r>
              <a:rPr lang="ko-KR" altLang="en-US"/>
              <a:t>First, we will introduce the project and the model we used, and we will show you the reference thesis and data labeling process. </a:t>
            </a:r>
          </a:p>
          <a:p>
            <a:pPr marL="0" indent="0">
              <a:buNone/>
              <a:defRPr/>
            </a:pPr>
            <a:r>
              <a:rPr lang="ko-KR" altLang="en-US"/>
              <a:t>Finally, we'll show you how we implemented it and what we've achieved.</a:t>
            </a:r>
          </a:p>
          <a:p>
            <a:pPr marL="0" indent="0">
              <a:buNone/>
              <a:defRPr/>
            </a:pPr>
            <a:r>
              <a:rPr lang="ko-KR" altLang="en-US"/>
              <a:t>목차는 다음과 같습니다. </a:t>
            </a:r>
          </a:p>
          <a:p>
            <a:pPr marL="0" indent="0">
              <a:buNone/>
              <a:defRPr/>
            </a:pPr>
            <a:r>
              <a:rPr lang="ko-KR" altLang="en-US"/>
              <a:t>먼저, 프로젝트에 대한 소개와 저희가 사용한 모델에 대해 소개해드릴 예정이고, 참고한 논문 및 데이터 라벨링 과정을 보여드릴 예정입니다. </a:t>
            </a:r>
          </a:p>
          <a:p>
            <a:pPr marL="0" indent="0">
              <a:buNone/>
              <a:defRPr/>
            </a:pPr>
            <a:r>
              <a:rPr lang="ko-KR" altLang="en-US"/>
              <a:t>마지막으로는 구현한 방법과 결과물에 대해 보여드리겠습니다.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Threshold 0.1 means don’t show bounding box with accuracy lower than 0.1, which is 10%.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525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021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Threshold 0.1 means don’t show bounding box with accuracy lower than 0.1, which is 10%.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753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Threshold 0.1 means don’t show bounding box with accuracy lower than 0.1, which is 10%.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54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First, I will give you a brief introduction to the project. Our team carried out a project to detect and classify traffic signs in r</a:t>
            </a:r>
            <a:r>
              <a:rPr lang="en-US" altLang="ko-KR"/>
              <a:t>eal time</a:t>
            </a:r>
            <a:r>
              <a:rPr lang="ko-KR" altLang="en-US"/>
              <a:t> driving videos. </a:t>
            </a:r>
          </a:p>
          <a:p>
            <a:pPr>
              <a:defRPr/>
            </a:pPr>
            <a:r>
              <a:rPr lang="ko-KR" altLang="en-US"/>
              <a:t>We acquired traffic sign data</a:t>
            </a:r>
            <a:r>
              <a:rPr lang="en-US" altLang="ko-KR"/>
              <a:t> </a:t>
            </a:r>
            <a:r>
              <a:rPr lang="ko-KR" altLang="en-US"/>
              <a:t>and labeled the data. </a:t>
            </a:r>
            <a:r>
              <a:rPr lang="en-US" altLang="ko-KR"/>
              <a:t>For our deep learning model we used the</a:t>
            </a:r>
            <a:r>
              <a:rPr lang="ko-KR" altLang="en-US"/>
              <a:t> </a:t>
            </a:r>
            <a:r>
              <a:rPr lang="en-US" altLang="ko-KR"/>
              <a:t>YOLO algorithm. </a:t>
            </a:r>
            <a:r>
              <a:rPr lang="ko-KR" altLang="en-US"/>
              <a:t>After </a:t>
            </a:r>
            <a:r>
              <a:rPr lang="en-US" altLang="ko-KR"/>
              <a:t>training the model with our data we </a:t>
            </a:r>
            <a:r>
              <a:rPr lang="ko-KR" altLang="en-US"/>
              <a:t>evaluat</a:t>
            </a:r>
            <a:r>
              <a:rPr lang="en-US" altLang="ko-KR"/>
              <a:t>ed</a:t>
            </a:r>
            <a:r>
              <a:rPr lang="ko-KR" altLang="en-US"/>
              <a:t> the </a:t>
            </a:r>
            <a:r>
              <a:rPr lang="en-US" altLang="ko-KR"/>
              <a:t>performance of the </a:t>
            </a:r>
            <a:r>
              <a:rPr lang="ko-KR" altLang="en-US"/>
              <a:t>model.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먼저 프로젝트에 대한 간단한 소개를 해드리겠습니다. 저희 팀은 도로주행 영상 속에 있는 교통 표지판을 탐지하여 분류하는 프로젝트를 진행하였습니다. </a:t>
            </a:r>
          </a:p>
          <a:p>
            <a:pPr>
              <a:defRPr/>
            </a:pPr>
            <a:r>
              <a:rPr lang="ko-KR" altLang="en-US"/>
              <a:t>교통 표지판 데이터를 획득하고 딥러닝 모델을 정하고 데이터를 라벨링하였습니다. 그 후 모델을 학습시키고 평가하는 시간을 가져보았습니다. </a:t>
            </a:r>
          </a:p>
          <a:p>
            <a:pPr>
              <a:defRPr/>
            </a:pPr>
            <a:r>
              <a:rPr lang="en-US" altLang="ko-KR"/>
              <a:t>//</a:t>
            </a:r>
            <a:endParaRPr lang="ko-KR" altLang="en-US"/>
          </a:p>
          <a:p>
            <a:pPr>
              <a:defRPr/>
            </a:pPr>
            <a:r>
              <a:rPr lang="ko-KR" altLang="en-US"/>
              <a:t>주행영상 속의 도로 교통 표지판을 </a:t>
            </a:r>
            <a:r>
              <a:rPr lang="en-US" altLang="ko-KR"/>
              <a:t>detect</a:t>
            </a:r>
            <a:r>
              <a:rPr lang="ko-KR" altLang="en-US"/>
              <a:t>하고 </a:t>
            </a:r>
            <a:r>
              <a:rPr lang="en-US" altLang="ko-KR"/>
              <a:t>classification</a:t>
            </a:r>
            <a:r>
              <a:rPr lang="ko-KR" altLang="en-US"/>
              <a:t>하기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데이터 습득</a:t>
            </a:r>
          </a:p>
          <a:p>
            <a:pPr>
              <a:defRPr/>
            </a:pPr>
            <a:r>
              <a:rPr lang="ko-KR" altLang="en-US"/>
              <a:t>모델 선정</a:t>
            </a:r>
          </a:p>
          <a:p>
            <a:pPr>
              <a:defRPr/>
            </a:pPr>
            <a:r>
              <a:rPr lang="ko-KR" altLang="en-US"/>
              <a:t>라벨링</a:t>
            </a:r>
          </a:p>
          <a:p>
            <a:pPr>
              <a:defRPr/>
            </a:pPr>
            <a:r>
              <a:rPr lang="ko-KR" altLang="en-US"/>
              <a:t>학습</a:t>
            </a:r>
          </a:p>
          <a:p>
            <a:pPr>
              <a:defRPr/>
            </a:pPr>
            <a:r>
              <a:rPr lang="ko-KR" altLang="en-US"/>
              <a:t>평가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89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P1oZOUD8tj3pmvPFlPreW_XwQqjEUgu5?usp=sharing" TargetMode="External"/><Relationship Id="rId4" Type="http://schemas.openxmlformats.org/officeDocument/2006/relationships/hyperlink" Target="https://github.com/AlexeyAB/darkne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19000"/>
          </a:blip>
          <a:srcRect l="1980" t="4950" r="1980" b="13820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8" y="1471756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sz="4800"/>
              <a:t>Autobahn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25779" y="3159702"/>
            <a:ext cx="8534399" cy="1752600"/>
          </a:xfrm>
        </p:spPr>
        <p:txBody>
          <a:bodyPr/>
          <a:lstStyle/>
          <a:p>
            <a:pPr>
              <a:defRPr/>
            </a:pPr>
            <a:r>
              <a:rPr lang="en-US" altLang="ko-KR" sz="3600">
                <a:solidFill>
                  <a:srgbClr val="808080"/>
                </a:solidFill>
              </a:rPr>
              <a:t>Traffic sign classification</a:t>
            </a:r>
            <a:endParaRPr lang="en-US" altLang="ko-KR"/>
          </a:p>
          <a:p>
            <a:pPr>
              <a:defRPr/>
            </a:pPr>
            <a:r>
              <a:rPr lang="en-US" altLang="ko-KR" sz="2900"/>
              <a:t>Paul, Georg, </a:t>
            </a:r>
            <a:r>
              <a:rPr lang="ko-KR" altLang="en-US" sz="2900"/>
              <a:t>이장호</a:t>
            </a:r>
            <a:r>
              <a:rPr lang="en-US" altLang="ko-KR" sz="2900"/>
              <a:t>, </a:t>
            </a:r>
            <a:r>
              <a:rPr lang="ko-KR" altLang="en-US" sz="2900"/>
              <a:t>이주현</a:t>
            </a:r>
            <a:r>
              <a:rPr lang="en-US" altLang="ko-KR" sz="2900"/>
              <a:t>,</a:t>
            </a:r>
            <a:r>
              <a:rPr lang="ko-KR" altLang="en-US" sz="2900"/>
              <a:t> 이지은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alphaModFix amt="83000"/>
          </a:blip>
          <a:stretch>
            <a:fillRect/>
          </a:stretch>
        </p:blipFill>
        <p:spPr>
          <a:xfrm>
            <a:off x="5300804" y="4693229"/>
            <a:ext cx="1590386" cy="1590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7857" y="1312070"/>
            <a:ext cx="8958805" cy="48534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143" y="6398696"/>
            <a:ext cx="1028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https://ieeexplore.ieee.org/document/8649887</a:t>
            </a:r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1028" name="Picture 4" descr="[사진] 한산한 도심 도로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1547" y="1661097"/>
            <a:ext cx="2299323" cy="1210268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1546" y="2946236"/>
            <a:ext cx="2299324" cy="140921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05932" y="2946236"/>
            <a:ext cx="2299324" cy="1409216"/>
          </a:xfrm>
          <a:prstGeom prst="rect">
            <a:avLst/>
          </a:prstGeom>
          <a:noFill/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05932" y="1417639"/>
            <a:ext cx="2299324" cy="140921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Dataset</a:t>
            </a:r>
            <a:endParaRPr kumimoji="1" lang="ko-KR" alt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6767765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Classes</a:t>
            </a:r>
            <a:endParaRPr kumimoji="1" lang="ko-KR" altLang="en-US" sz="2800"/>
          </a:p>
        </p:txBody>
      </p:sp>
      <p:sp>
        <p:nvSpPr>
          <p:cNvPr id="15" name="오른쪽 화살표[R] 14"/>
          <p:cNvSpPr/>
          <p:nvPr/>
        </p:nvSpPr>
        <p:spPr>
          <a:xfrm rot="2700000">
            <a:off x="2735013" y="5477712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 rot="18900000" flipH="1">
            <a:off x="8206917" y="5439598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55592" y="5637228"/>
            <a:ext cx="4280812" cy="80682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4400"/>
              <a:t>Training</a:t>
            </a:r>
            <a:endParaRPr kumimoji="1" lang="ko-KR" altLang="en-US" sz="4400"/>
          </a:p>
        </p:txBody>
      </p:sp>
      <p:grpSp>
        <p:nvGrpSpPr>
          <p:cNvPr id="103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36" name="Picture 8"/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3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20844" y="1598617"/>
            <a:ext cx="4994541" cy="2453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6426" y="4344334"/>
            <a:ext cx="6699146" cy="2317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6996" y="1525215"/>
            <a:ext cx="5315401" cy="2526603"/>
          </a:xfrm>
          <a:prstGeom prst="rect">
            <a:avLst/>
          </a:prstGeom>
        </p:spPr>
      </p:pic>
      <p:grpSp>
        <p:nvGrpSpPr>
          <p:cNvPr id="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1028" name="Picture 4" descr="[사진] 한산한 도심 도로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1547" y="1760571"/>
            <a:ext cx="2299323" cy="1210268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1546" y="3117197"/>
            <a:ext cx="2299324" cy="1238254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05932" y="3117197"/>
            <a:ext cx="2299324" cy="1238254"/>
          </a:xfrm>
          <a:prstGeom prst="rect">
            <a:avLst/>
          </a:prstGeom>
          <a:noFill/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05932" y="1760571"/>
            <a:ext cx="2299324" cy="121026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Dataset</a:t>
            </a:r>
            <a:endParaRPr kumimoji="1" lang="ko-KR" alt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6767765" y="4474833"/>
            <a:ext cx="4166886" cy="514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Classes</a:t>
            </a:r>
            <a:endParaRPr kumimoji="1" lang="ko-KR" altLang="en-US" sz="2800"/>
          </a:p>
        </p:txBody>
      </p:sp>
      <p:sp>
        <p:nvSpPr>
          <p:cNvPr id="15" name="오른쪽 화살표[R] 14"/>
          <p:cNvSpPr/>
          <p:nvPr/>
        </p:nvSpPr>
        <p:spPr>
          <a:xfrm rot="2700000">
            <a:off x="1081024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 rot="18900000" flipH="1">
            <a:off x="9860911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97915" y="5196903"/>
            <a:ext cx="7448853" cy="158332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4400"/>
              <a:t>Training</a:t>
            </a:r>
            <a:r>
              <a:rPr kumimoji="1" lang="ko-KR" altLang="en-US" sz="4400"/>
              <a:t> </a:t>
            </a:r>
            <a:r>
              <a:rPr kumimoji="1" lang="en-US" altLang="ko-KR" sz="4400"/>
              <a:t>with                 .</a:t>
            </a:r>
            <a:endParaRPr kumimoji="1" lang="ko-KR" altLang="en-US" sz="4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767765" y="5313811"/>
            <a:ext cx="2541494" cy="1349507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215153" y="1661097"/>
            <a:ext cx="5123329" cy="341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48423" y="1661097"/>
            <a:ext cx="5838489" cy="3418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grpSp>
        <p:nvGrpSpPr>
          <p:cNvPr id="409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100" name="Picture 8"/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0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7167938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500"/>
              <a:t>Software for labeling: LabelIMG</a:t>
            </a:r>
          </a:p>
          <a:p>
            <a:pPr lvl="1">
              <a:defRPr/>
            </a:pPr>
            <a:r>
              <a:rPr lang="en-US" altLang="ko-KR" sz="2100"/>
              <a:t>Supports YOLO</a:t>
            </a:r>
          </a:p>
          <a:p>
            <a:pPr lvl="1">
              <a:defRPr/>
            </a:pPr>
            <a:r>
              <a:rPr lang="en-US" altLang="ko-KR" sz="2100"/>
              <a:t>Coded in Python</a:t>
            </a:r>
          </a:p>
          <a:p>
            <a:pPr lvl="1">
              <a:defRPr/>
            </a:pPr>
            <a:endParaRPr lang="en-US" altLang="ko-KR" sz="2100"/>
          </a:p>
          <a:p>
            <a:pPr>
              <a:defRPr/>
            </a:pPr>
            <a:r>
              <a:rPr lang="en-US" altLang="ko-KR" sz="2500"/>
              <a:t>Yolo is a supervised learning algorithm -&gt; the data must be labeled</a:t>
            </a:r>
          </a:p>
          <a:p>
            <a:pPr marL="0" indent="0">
              <a:buNone/>
              <a:defRPr/>
            </a:pPr>
            <a:endParaRPr lang="en-US" altLang="ko-KR" sz="2500"/>
          </a:p>
          <a:p>
            <a:pPr>
              <a:defRPr/>
            </a:pPr>
            <a:r>
              <a:rPr lang="en-US" altLang="ko-KR" sz="2500"/>
              <a:t>3 Different Classes of street Signs: prohibitory, mandatory and danger </a:t>
            </a:r>
          </a:p>
          <a:p>
            <a:pPr>
              <a:defRPr/>
            </a:pPr>
            <a:endParaRPr lang="en-US" altLang="ko-KR" sz="2100"/>
          </a:p>
          <a:p>
            <a:pPr lvl="1">
              <a:defRPr/>
            </a:pPr>
            <a:endParaRPr lang="en-US" altLang="ko-KR" sz="2100"/>
          </a:p>
        </p:txBody>
      </p:sp>
      <p:sp>
        <p:nvSpPr>
          <p:cNvPr id="12" name="Textfeld 11"/>
          <p:cNvSpPr txBox="1"/>
          <p:nvPr/>
        </p:nvSpPr>
        <p:spPr>
          <a:xfrm>
            <a:off x="9523385" y="2852632"/>
            <a:ext cx="1438459" cy="409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100"/>
              <a:t>prohibitory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555968" y="4608052"/>
            <a:ext cx="1405876" cy="4083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100"/>
              <a:t>mandatory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844906" y="6126163"/>
            <a:ext cx="966984" cy="413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100"/>
              <a:t>danger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9074399" y="2076667"/>
            <a:ext cx="2369013" cy="775965"/>
            <a:chOff x="9407932" y="1155577"/>
            <a:chExt cx="2369013" cy="775965"/>
          </a:xfrm>
        </p:grpSpPr>
        <p:pic>
          <p:nvPicPr>
            <p:cNvPr id="16" name="Grafik 15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00980" y="1155577"/>
              <a:ext cx="775965" cy="775965"/>
            </a:xfrm>
            <a:prstGeom prst="rect">
              <a:avLst/>
            </a:prstGeom>
          </p:spPr>
        </p:pic>
        <p:pic>
          <p:nvPicPr>
            <p:cNvPr id="18" name="Grafik 17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07932" y="1155577"/>
              <a:ext cx="775965" cy="775965"/>
            </a:xfrm>
            <a:prstGeom prst="rect">
              <a:avLst/>
            </a:prstGeom>
          </p:spPr>
        </p:pic>
        <p:pic>
          <p:nvPicPr>
            <p:cNvPr id="20" name="Grafik 19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204456" y="1155577"/>
              <a:ext cx="775965" cy="775965"/>
            </a:xfrm>
            <a:prstGeom prst="rect">
              <a:avLst/>
            </a:prstGeom>
          </p:spPr>
        </p:pic>
      </p:grpSp>
      <p:grpSp>
        <p:nvGrpSpPr>
          <p:cNvPr id="34" name="Gruppieren 33"/>
          <p:cNvGrpSpPr/>
          <p:nvPr/>
        </p:nvGrpSpPr>
        <p:grpSpPr>
          <a:xfrm>
            <a:off x="9074399" y="3832087"/>
            <a:ext cx="2369013" cy="775965"/>
            <a:chOff x="9407317" y="2003711"/>
            <a:chExt cx="2369013" cy="775965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00365" y="2003711"/>
              <a:ext cx="775965" cy="775965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203842" y="2003711"/>
              <a:ext cx="775965" cy="775965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407317" y="2003711"/>
              <a:ext cx="775965" cy="775965"/>
            </a:xfrm>
            <a:prstGeom prst="rect">
              <a:avLst/>
            </a:prstGeom>
          </p:spPr>
        </p:pic>
      </p:grpSp>
      <p:grpSp>
        <p:nvGrpSpPr>
          <p:cNvPr id="33" name="Gruppieren 32"/>
          <p:cNvGrpSpPr/>
          <p:nvPr/>
        </p:nvGrpSpPr>
        <p:grpSpPr>
          <a:xfrm>
            <a:off x="9074399" y="5433451"/>
            <a:ext cx="2507998" cy="692712"/>
            <a:chOff x="9332679" y="2820191"/>
            <a:chExt cx="2507998" cy="692712"/>
          </a:xfrm>
        </p:grpSpPr>
        <p:pic>
          <p:nvPicPr>
            <p:cNvPr id="28" name="Grafik 27" descr="Ein Bild, das Text, Schild, draußen, ClipArt enthält.  Automatisch generierte Beschreibung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049006" y="2820191"/>
              <a:ext cx="791671" cy="692712"/>
            </a:xfrm>
            <a:prstGeom prst="rect">
              <a:avLst/>
            </a:prstGeom>
          </p:spPr>
        </p:pic>
        <p:pic>
          <p:nvPicPr>
            <p:cNvPr id="30" name="Grafik 29" descr="Ein Bild, das Text, Schild, ClipArt, draußen enthält.  Automatisch generierte Beschreibung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332679" y="2820191"/>
              <a:ext cx="791671" cy="692712"/>
            </a:xfrm>
            <a:prstGeom prst="rect">
              <a:avLst/>
            </a:prstGeom>
          </p:spPr>
        </p:pic>
        <p:pic>
          <p:nvPicPr>
            <p:cNvPr id="32" name="Grafik 31" descr="Ein Bild, das Text, Schild, draußen, ClipArt enthält.  Automatisch generierte Beschreibung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188136" y="2820191"/>
              <a:ext cx="791671" cy="692712"/>
            </a:xfrm>
            <a:prstGeom prst="rect">
              <a:avLst/>
            </a:prstGeom>
          </p:spPr>
        </p:pic>
      </p:grpSp>
      <p:grpSp>
        <p:nvGrpSpPr>
          <p:cNvPr id="3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0" name="Picture 8"/>
            <p:cNvPicPr>
              <a:picLocks noChangeAspect="1"/>
            </p:cNvPicPr>
            <p:nvPr/>
          </p:nvPicPr>
          <p:blipFill rotWithShape="1">
            <a:blip r:embed="rId12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7649332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500" dirty="0"/>
              <a:t>Data is being labeled by manually drawing boundary boxes around the street signs and assigning the class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2100" dirty="0"/>
              <a:t>Box coordinates and class is saved into a .txt file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>
              <a:defRPr/>
            </a:pPr>
            <a:r>
              <a:rPr lang="en-US" altLang="ko-KR" sz="2500" dirty="0"/>
              <a:t>Two datasets: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2100" dirty="0"/>
              <a:t>First Dataset was provided by Digital Systems Lab of </a:t>
            </a:r>
            <a:r>
              <a:rPr lang="en-US" altLang="ko-KR" sz="2100" dirty="0" err="1"/>
              <a:t>Hanyang</a:t>
            </a:r>
            <a:r>
              <a:rPr lang="en-US" altLang="ko-KR" sz="2100" dirty="0"/>
              <a:t> University: 500 pictures</a:t>
            </a:r>
          </a:p>
          <a:p>
            <a:pPr lvl="1">
              <a:defRPr/>
            </a:pPr>
            <a:r>
              <a:rPr lang="en-US" altLang="ko-KR" sz="2100" dirty="0"/>
              <a:t>Second Dataset taken from driving video on YouTube: 500 pictures</a:t>
            </a:r>
          </a:p>
          <a:p>
            <a:pPr lvl="1">
              <a:defRPr/>
            </a:pPr>
            <a:endParaRPr lang="en-US" altLang="ko-KR" sz="2100" dirty="0"/>
          </a:p>
        </p:txBody>
      </p:sp>
      <p:sp>
        <p:nvSpPr>
          <p:cNvPr id="36" name="Textfeld 35"/>
          <p:cNvSpPr txBox="1"/>
          <p:nvPr/>
        </p:nvSpPr>
        <p:spPr>
          <a:xfrm>
            <a:off x="9587595" y="4982497"/>
            <a:ext cx="1061506" cy="406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100"/>
              <a:t>labeling</a:t>
            </a:r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4297" y="2879640"/>
            <a:ext cx="2928100" cy="1967082"/>
          </a:xfrm>
          <a:prstGeom prst="rect">
            <a:avLst/>
          </a:prstGeom>
        </p:spPr>
      </p:pic>
      <p:grpSp>
        <p:nvGrpSpPr>
          <p:cNvPr id="39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0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9941" y="1417638"/>
            <a:ext cx="9332117" cy="5233016"/>
          </a:xfrm>
          <a:prstGeom prst="rect">
            <a:avLst/>
          </a:prstGeom>
        </p:spPr>
      </p:pic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5. Implementation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E7DDF-FC06-420B-B799-69EC48C73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4525963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ko-KR" sz="2800" dirty="0"/>
              <a:t>Implemented on </a:t>
            </a:r>
            <a:r>
              <a:rPr lang="en-US" altLang="ko-KR" sz="2800" dirty="0" err="1"/>
              <a:t>Colab</a:t>
            </a:r>
            <a:endParaRPr lang="en-US" altLang="ko-KR" sz="2800" dirty="0"/>
          </a:p>
          <a:p>
            <a:pPr marL="342900" indent="-342900">
              <a:defRPr/>
            </a:pPr>
            <a:r>
              <a:rPr lang="en-US" altLang="ko-KR" sz="2800" dirty="0"/>
              <a:t>YOLO v4-darknet (tiny)</a:t>
            </a:r>
          </a:p>
          <a:p>
            <a:pPr>
              <a:defRPr/>
            </a:pPr>
            <a:r>
              <a:rPr lang="en-US" altLang="ko-KR" sz="2800" dirty="0"/>
              <a:t>Original YOLO is very heavy =&gt; Too much time and resource </a:t>
            </a:r>
          </a:p>
          <a:p>
            <a:pPr marL="342900" indent="-342900">
              <a:defRPr/>
            </a:pPr>
            <a:r>
              <a:rPr lang="en-US" altLang="ko-KR" sz="2800" dirty="0"/>
              <a:t>Code from </a:t>
            </a:r>
            <a:r>
              <a:rPr lang="en-US" altLang="ko-KR" sz="2800" dirty="0">
                <a:hlinkClick r:id="rId4"/>
              </a:rPr>
              <a:t>https://github.com/AlexeyAB/darknet</a:t>
            </a:r>
            <a:r>
              <a:rPr lang="en-US" altLang="ko-KR" sz="2800" dirty="0"/>
              <a:t> </a:t>
            </a:r>
          </a:p>
          <a:p>
            <a:pPr marL="342900" indent="-342900">
              <a:defRPr/>
            </a:pPr>
            <a:r>
              <a:rPr lang="en-US" altLang="ko-KR" sz="2800" dirty="0">
                <a:hlinkClick r:id="rId5"/>
              </a:rPr>
              <a:t>https://colab.research.google.com/drive/1P1oZOUD8tj3pmvPFlPreW_XwQqjEUgu5?usp=sharing</a:t>
            </a:r>
            <a:endParaRPr lang="en-US" altLang="ko-KR" sz="2800" dirty="0"/>
          </a:p>
          <a:p>
            <a:pPr marL="342900" indent="-342900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619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 times of training</a:t>
            </a:r>
          </a:p>
          <a:p>
            <a:r>
              <a:rPr lang="en-US" altLang="ko-KR" dirty="0"/>
              <a:t>First with 500 data, and 1500 iteration</a:t>
            </a:r>
          </a:p>
          <a:p>
            <a:r>
              <a:rPr lang="en-US" altLang="ko-KR" dirty="0"/>
              <a:t>Second with 1000 data, 3000 iteration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77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FE7CF1-C070-E9E3-C77D-217DED14E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500 data with 1500 iteration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CEF11C-5159-75F4-C0FD-FE2FDB14A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t="52820" r="53040" b="39130"/>
          <a:stretch>
            <a:fillRect/>
          </a:stretch>
        </p:blipFill>
        <p:spPr>
          <a:xfrm>
            <a:off x="173789" y="2556165"/>
            <a:ext cx="11844418" cy="1277619"/>
          </a:xfrm>
          <a:prstGeom prst="rect">
            <a:avLst/>
          </a:prstGeom>
        </p:spPr>
      </p:pic>
      <p:pic>
        <p:nvPicPr>
          <p:cNvPr id="1026" name="Picture 2" descr="머신러닝에서 사용되는 평가지표 - gaussian37">
            <a:extLst>
              <a:ext uri="{FF2B5EF4-FFF2-40B4-BE49-F238E27FC236}">
                <a16:creationId xmlns:a16="http://schemas.microsoft.com/office/drawing/2014/main" id="{A7CC151B-B8F7-BEFF-5485-3BC891395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57" y="3983351"/>
            <a:ext cx="4661222" cy="240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Content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92000" indent="-592000">
              <a:buAutoNum type="arabicPeriod"/>
              <a:defRPr/>
            </a:pPr>
            <a:r>
              <a:rPr lang="en-US" altLang="ko-KR" dirty="0"/>
              <a:t>Project introduction </a:t>
            </a:r>
            <a:endParaRPr lang="ko-KR" altLang="en-US" dirty="0"/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What is YOLO? </a:t>
            </a:r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Reference Paper</a:t>
            </a:r>
            <a:endParaRPr lang="ko-KR" altLang="en-US" dirty="0"/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Data labeling </a:t>
            </a:r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Implementation </a:t>
            </a:r>
            <a:endParaRPr lang="ko-KR" altLang="en-US" dirty="0"/>
          </a:p>
          <a:p>
            <a:pPr marL="592000" indent="-592000">
              <a:buAutoNum type="arabicPeriod"/>
              <a:defRPr/>
            </a:pPr>
            <a:r>
              <a:rPr lang="en-US" altLang="ko-KR" dirty="0"/>
              <a:t>Result </a:t>
            </a:r>
          </a:p>
          <a:p>
            <a:pPr marL="592000" indent="-592000">
              <a:buAutoNum type="arabicPeriod"/>
              <a:defRPr/>
            </a:pPr>
            <a:endParaRPr lang="en-US" altLang="ko-KR" dirty="0"/>
          </a:p>
          <a:p>
            <a:pPr marL="592000" indent="-592000">
              <a:buAutoNum type="arabicPeriod"/>
              <a:defRPr/>
            </a:pPr>
            <a:endParaRPr lang="en-US" altLang="ko-KR" dirty="0"/>
          </a:p>
          <a:p>
            <a:pPr marL="592000" indent="-592000">
              <a:buAutoNum type="arabicPeriod"/>
              <a:defRPr/>
            </a:pPr>
            <a:endParaRPr lang="en-US" altLang="ko-KR" dirty="0"/>
          </a:p>
        </p:txBody>
      </p:sp>
      <p:grpSp>
        <p:nvGrpSpPr>
          <p:cNvPr id="4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5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First experiment tested on images</a:t>
            </a:r>
          </a:p>
          <a:p>
            <a:r>
              <a:rPr lang="en-US" altLang="ko-KR" dirty="0"/>
              <a:t>Because of low accuracy, tested with Threshold 0.1 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940A7-749A-7A2D-EDC1-1C783C5D4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599" y="2794808"/>
            <a:ext cx="2865178" cy="3788554"/>
          </a:xfrm>
          <a:prstGeom prst="rect">
            <a:avLst/>
          </a:prstGeom>
          <a:noFill/>
        </p:spPr>
      </p:pic>
      <p:pic>
        <p:nvPicPr>
          <p:cNvPr id="4" name="그림 3" descr="텍스트, 하늘, 도로, 실외이(가) 표시된 사진  자동 생성된 설명">
            <a:extLst>
              <a:ext uri="{FF2B5EF4-FFF2-40B4-BE49-F238E27FC236}">
                <a16:creationId xmlns:a16="http://schemas.microsoft.com/office/drawing/2014/main" id="{1939FB7F-81B3-A4B2-FD2C-6D8580C8A1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23231" y="2809186"/>
            <a:ext cx="7859166" cy="37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4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Very bad accuracy =&gt; Try with more data and training!</a:t>
            </a:r>
            <a:endParaRPr lang="ko-KR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96480CE-7504-3D4D-E7CE-754AE507A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599" y="2158500"/>
            <a:ext cx="9444106" cy="4424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60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1000 data with 3000 iteration 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ED3B10-7403-E867-1EC1-21E5AF9B0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t="57047" r="55380" b="22025"/>
          <a:stretch/>
        </p:blipFill>
        <p:spPr>
          <a:xfrm>
            <a:off x="690622" y="2748986"/>
            <a:ext cx="9914249" cy="29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2. Second experiment tested on images</a:t>
            </a:r>
          </a:p>
          <a:p>
            <a:r>
              <a:rPr lang="en-US" altLang="ko-KR" sz="2400" dirty="0"/>
              <a:t>Tested with Threshold 0.1 to check accuracy of each class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A69949-48B2-B9D1-35C1-A0FB7F508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44" y="2502410"/>
            <a:ext cx="3086312" cy="408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C4D6DE-AEA3-8F20-82E0-72041833A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130" y="2697161"/>
            <a:ext cx="4842935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2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6. Result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03162A-D9E9-FCD0-DE5E-EF016147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Good accuracy on some test images</a:t>
            </a:r>
          </a:p>
          <a:p>
            <a:r>
              <a:rPr lang="en-US" altLang="ko-KR" sz="2400" dirty="0"/>
              <a:t>This image is perfect with threshold 0.5</a:t>
            </a:r>
            <a:endParaRPr lang="ko-KR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18E42B-87F4-D299-AF9E-638B2B0EC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10" y="2499889"/>
            <a:ext cx="8999951" cy="421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51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8D9B2-2C83-405C-3026-F3FC1A22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4F867-C0B2-F490-1BD8-EFCD050A3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데이터가 클래스마다 골고루 있는 것이 필요</a:t>
            </a:r>
            <a:endParaRPr lang="en-US" altLang="ko-KR" dirty="0"/>
          </a:p>
          <a:p>
            <a:r>
              <a:rPr lang="ko-KR" altLang="en-US" dirty="0"/>
              <a:t>각 표지판마다 나눈 것이 아니라 표지판을 </a:t>
            </a:r>
            <a:r>
              <a:rPr lang="en-US" altLang="ko-KR" dirty="0"/>
              <a:t>grouping</a:t>
            </a:r>
            <a:r>
              <a:rPr lang="ko-KR" altLang="en-US" dirty="0"/>
              <a:t>했기 때문에 모양이 조금 바뀌면 인지하기 힘들 수 있음</a:t>
            </a:r>
            <a:endParaRPr lang="en-US" altLang="ko-KR" dirty="0"/>
          </a:p>
          <a:p>
            <a:r>
              <a:rPr lang="ko-KR" altLang="en-US" dirty="0"/>
              <a:t>데이터가 늘어나고 학습 </a:t>
            </a:r>
            <a:r>
              <a:rPr lang="ko-KR" altLang="en-US" dirty="0" err="1"/>
              <a:t>이터레이션이</a:t>
            </a:r>
            <a:r>
              <a:rPr lang="ko-KR" altLang="en-US" dirty="0"/>
              <a:t> 늘어나면 확실히 성능이 좋아짐</a:t>
            </a:r>
            <a:r>
              <a:rPr lang="en-US" altLang="ko-KR" dirty="0"/>
              <a:t>. </a:t>
            </a:r>
            <a:r>
              <a:rPr lang="ko-KR" altLang="en-US" dirty="0"/>
              <a:t>시간이 있었으면 데이터를 더 추가했을 것</a:t>
            </a:r>
            <a:r>
              <a:rPr lang="en-US" altLang="ko-KR"/>
              <a:t>.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181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Sources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/>
              <a:t>https://ieeexplore.ieee.org/document/8649887</a:t>
            </a:r>
          </a:p>
          <a:p>
            <a:pPr marL="0" indent="0">
              <a:buNone/>
              <a:defRPr/>
            </a:pPr>
            <a:endParaRPr lang="en-US" altLang="ko-KR" sz="2000" dirty="0"/>
          </a:p>
          <a:p>
            <a:pPr marL="342900" indent="-342900">
              <a:defRPr/>
            </a:pPr>
            <a:r>
              <a:rPr lang="en-US" altLang="ko-KR" sz="2000" dirty="0"/>
              <a:t>[1]      </a:t>
            </a:r>
            <a:r>
              <a:rPr lang="en-GB" sz="2000" dirty="0"/>
              <a:t>J. Redmon, S. </a:t>
            </a:r>
            <a:r>
              <a:rPr lang="en-GB" sz="2000" dirty="0" err="1"/>
              <a:t>Divvala</a:t>
            </a:r>
            <a:r>
              <a:rPr lang="en-GB" sz="2000" dirty="0"/>
              <a:t>, R. </a:t>
            </a:r>
            <a:r>
              <a:rPr lang="en-GB" sz="2000" dirty="0" err="1"/>
              <a:t>Girshick</a:t>
            </a:r>
            <a:r>
              <a:rPr lang="en-GB" sz="2000" dirty="0"/>
              <a:t>, and A. Farhadi, “You only look once: Unified, real-time object </a:t>
            </a:r>
          </a:p>
          <a:p>
            <a:pPr marL="0" indent="0">
              <a:buNone/>
              <a:defRPr/>
            </a:pPr>
            <a:r>
              <a:rPr lang="en-GB" sz="2000" dirty="0"/>
              <a:t>           </a:t>
            </a:r>
            <a:r>
              <a:rPr lang="en-GB" sz="2000" dirty="0" err="1"/>
              <a:t>detecotion</a:t>
            </a:r>
            <a:r>
              <a:rPr lang="en-GB" sz="2000" dirty="0"/>
              <a:t>”, </a:t>
            </a:r>
            <a:r>
              <a:rPr lang="en-GB" sz="2000" dirty="0" err="1"/>
              <a:t>arXiv</a:t>
            </a:r>
            <a:r>
              <a:rPr lang="en-GB" sz="2000" dirty="0"/>
              <a:t> preprint arXiv:1506.02640, 2015.</a:t>
            </a:r>
            <a:endParaRPr lang="en-US" sz="2000" dirty="0"/>
          </a:p>
          <a:p>
            <a:pPr>
              <a:defRPr/>
            </a:pPr>
            <a:r>
              <a:rPr lang="en-US" sz="2000" dirty="0"/>
              <a:t>[2]  Alexey </a:t>
            </a:r>
            <a:r>
              <a:rPr lang="en-US" sz="2000" dirty="0" err="1"/>
              <a:t>Bochkovskiy</a:t>
            </a:r>
            <a:r>
              <a:rPr lang="en-US" sz="2000" dirty="0"/>
              <a:t>, Chien-Yao Wang, Hong-Yuan Mark Liao, “YOLOv4 : Optimal Speed and Accuracy of Object Detection”, arXiv:2004.10934, April 2020 </a:t>
            </a:r>
            <a:endParaRPr lang="en-GB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92000" indent="-592000">
              <a:buAutoNum type="arabicPeriod"/>
              <a:defRPr/>
            </a:pPr>
            <a:r>
              <a:rPr lang="en-US" altLang="ko-KR"/>
              <a:t>Project introduction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199"/>
            <a:ext cx="10972798" cy="51243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400"/>
              <a:t>Traffic Sign Classifier</a:t>
            </a:r>
          </a:p>
          <a:p>
            <a:pPr marL="0" indent="0">
              <a:buNone/>
              <a:defRPr/>
            </a:pPr>
            <a:r>
              <a:rPr lang="en-US" altLang="ko-KR" sz="3100"/>
              <a:t> : Traffic Sign detection and classification from real time data input</a:t>
            </a:r>
          </a:p>
          <a:p>
            <a:pPr marL="0" indent="0">
              <a:buNone/>
              <a:defRPr/>
            </a:pPr>
            <a:endParaRPr lang="en-US" altLang="ko-KR" sz="3100"/>
          </a:p>
          <a:p>
            <a:pPr marL="0" indent="0">
              <a:buNone/>
              <a:defRPr/>
            </a:pPr>
            <a:r>
              <a:rPr lang="en-US" altLang="ko-KR" sz="3400"/>
              <a:t> 1. Traffic Sign Data acquisition</a:t>
            </a:r>
          </a:p>
          <a:p>
            <a:pPr marL="0" indent="0">
              <a:buNone/>
              <a:defRPr/>
            </a:pPr>
            <a:r>
              <a:rPr lang="en-US" altLang="ko-KR" sz="3400"/>
              <a:t> 2. Select Deep Learning Model</a:t>
            </a:r>
          </a:p>
          <a:p>
            <a:pPr marL="0" indent="0">
              <a:buNone/>
              <a:defRPr/>
            </a:pPr>
            <a:r>
              <a:rPr lang="en-US" altLang="ko-KR" sz="3400"/>
              <a:t> 3. Labeling Data </a:t>
            </a:r>
          </a:p>
          <a:p>
            <a:pPr marL="0" indent="0">
              <a:buNone/>
              <a:defRPr/>
            </a:pPr>
            <a:r>
              <a:rPr lang="en-US" altLang="ko-KR" sz="3400"/>
              <a:t> 4. Train Model</a:t>
            </a:r>
          </a:p>
          <a:p>
            <a:pPr marL="0" indent="0">
              <a:buNone/>
              <a:defRPr/>
            </a:pPr>
            <a:r>
              <a:rPr lang="en-US" altLang="ko-KR" sz="3400"/>
              <a:t> 5. Evaluate Model</a:t>
            </a:r>
          </a:p>
        </p:txBody>
      </p:sp>
      <p:grpSp>
        <p:nvGrpSpPr>
          <p:cNvPr id="4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5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500"/>
          <a:stretch>
            <a:fillRect/>
          </a:stretch>
        </p:blipFill>
        <p:spPr>
          <a:xfrm>
            <a:off x="5277563" y="1600200"/>
            <a:ext cx="6914437" cy="4633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0"/>
                <a:ext cx="4936762" cy="4525963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𝑜𝑢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𝑛𝑙𝑦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𝑜𝑜𝑘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𝑛𝑐𝑒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𝑂𝑛𝑒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𝐶𝑁𝑁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𝑝𝑖𝑐𝑡𝑢𝑟𝑒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𝑓𝑟𝑎𝑚𝑒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𝑃𝑟𝑒𝑑𝑖𝑐𝑡𝑠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𝑏𝑜𝑢𝑛𝑑𝑖𝑛𝑔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𝑏𝑜𝑥𝑒𝑠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𝑙𝑎𝑏𝑒𝑙𝑠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𝑠𝑖𝑚𝑢𝑙𝑡𝑎𝑛𝑒𝑜𝑢𝑠𝑙𝑦</m:t>
                    </m:r>
                  </m:oMath>
                </a14:m>
                <a:endParaRPr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e-DE" altLang="ko-K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nor/>
                      </m:rPr>
                      <a:rPr lang="de-DE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altLang="ko-KR" sz="2400" dirty="0"/>
                      <m:t>×</m:t>
                    </m:r>
                    <m:r>
                      <m:rPr>
                        <m:nor/>
                      </m:rPr>
                      <a:rPr lang="de-DE" altLang="ko-KR" sz="2400" b="0" i="0" dirty="0" smtClean="0"/>
                      <m:t> </m:t>
                    </m:r>
                    <m:r>
                      <a:rPr lang="de-DE" altLang="ko-KR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𝑔𝑟𝑖𝑑𝑠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𝐸𝑎𝑐h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𝑔𝑟𝑖𝑑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𝑐𝑒𝑙𝑙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𝑝𝑟𝑒𝑑𝑖𝑐𝑡𝑠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𝑏𝑜𝑢𝑛𝑑𝑖𝑛𝑔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𝑏𝑜𝑥𝑒𝑠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𝑐𝑜𝑛𝑓𝑖𝑑𝑒𝑛𝑡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0"/>
                <a:ext cx="4936762" cy="4525963"/>
              </a:xfrm>
              <a:blipFill>
                <a:blip r:embed="rId4"/>
                <a:stretch>
                  <a:fillRect l="-1358" t="-674" r="-40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053403" y="5754678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2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∗5+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:     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=7,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/>
              </a:p>
            </p:txBody>
          </p:sp>
        </mc:Choice>
        <mc:Fallback xmlns="" xmlns:c="http://schemas.openxmlformats.org/drawingml/2006/chart" xmlns:dgm="http://schemas.openxmlformats.org/drawingml/2006/diagram" xmlns:dsp="http://schemas.microsoft.com/office/drawing/2008/diagram">
          <p:sp>
            <p:nvSpPr>
              <p:cNvPr id="19" name="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628612" y="1722440"/>
                <a:ext cx="4256900" cy="2912805"/>
              </a:xfrm>
            </p:spPr>
            <p:txBody>
              <a:bodyPr/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nor/>
                      </m:rPr>
                      <a:rPr lang="de-DE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altLang="ko-KR" sz="2000" dirty="0"/>
                      <m:t>×</m:t>
                    </m:r>
                    <m:r>
                      <m:rPr>
                        <m:nor/>
                      </m:rPr>
                      <a:rPr lang="de-DE" altLang="ko-KR" sz="2000" b="0" i="0" dirty="0" smtClean="0"/>
                      <m:t> 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nor/>
                      </m:rPr>
                      <a:rPr lang="de-DE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altLang="ko-KR" sz="2000" dirty="0"/>
                      <m:t>×</m:t>
                    </m:r>
                    <m:r>
                      <m:rPr>
                        <m:nor/>
                      </m:rPr>
                      <a:rPr lang="de-DE" altLang="ko-KR" sz="2000" b="0" i="0" dirty="0" smtClean="0"/>
                      <m:t> 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∗5+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𝐸𝑥𝑎𝑚𝑝𝑙𝑒</m:t>
                    </m:r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:     </m:t>
                    </m:r>
                  </m:oMath>
                </a14:m>
                <a:endParaRPr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=7,</m:t>
                    </m:r>
                  </m:oMath>
                </a14:m>
                <a:endParaRPr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altLang="ko-KR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altLang="ko-KR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altLang="ko-KR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lang="de-DE" altLang="ko-KR" sz="2000" dirty="0">
                        <a:latin typeface="Cambria Math" panose="02040503050406030204" pitchFamily="18" charset="0"/>
                        <a:sym typeface="Wingdings" pitchFamily="2" charset="2"/>
                      </a:rPr>
                      <m:t>         </m:t>
                    </m:r>
                    <m:r>
                      <a:rPr lang="de-DE" altLang="ko-KR" sz="2000" dirty="0">
                        <a:latin typeface="Cambria Math" panose="02040503050406030204" pitchFamily="18" charset="0"/>
                        <a:sym typeface="Wingdings" pitchFamily="2" charset="2"/>
                      </a:rPr>
                      <m:t>𝑂𝑢𝑡𝑝𝑢𝑡</m:t>
                    </m:r>
                    <m:r>
                      <a:rPr lang="de-DE" altLang="ko-KR" sz="2000" dirty="0">
                        <a:latin typeface="Cambria Math" panose="02040503050406030204" pitchFamily="18" charset="0"/>
                        <a:sym typeface="Wingdings" pitchFamily="2" charset="2"/>
                      </a:rPr>
                      <m:t>:</m:t>
                    </m:r>
                  </m:oMath>
                </a14:m>
                <a:endParaRPr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 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b="0" i="0" dirty="0" smtClean="0"/>
                        <m:t> 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a:rPr lang="de-DE" altLang="ko-KR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altLang="ko-KR" sz="2000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/>
              </a:p>
            </p:txBody>
          </p:sp>
        </mc:Choice>
        <mc:Fallback xmlns="" xmlns:c="http://schemas.openxmlformats.org/drawingml/2006/chart" xmlns:dgm="http://schemas.openxmlformats.org/drawingml/2006/diagram" xmlns:dsp="http://schemas.microsoft.com/office/drawing/2008/diagram">
          <p:sp>
            <p:nvSpPr>
              <p:cNvPr id="3" name="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sp>
        <p:nvSpPr>
          <p:cNvPr id="4" name="Oval 3"/>
          <p:cNvSpPr/>
          <p:nvPr/>
        </p:nvSpPr>
        <p:spPr>
          <a:xfrm>
            <a:off x="8415959" y="3029488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69895" y="5664816"/>
                <a:ext cx="6919010" cy="369332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 xmlns:c="http://schemas.openxmlformats.org/drawingml/2006/chart" xmlns:dgm="http://schemas.openxmlformats.org/drawingml/2006/diagram" xmlns:dsp="http://schemas.microsoft.com/office/drawing/2008/diagram">
          <p:sp>
            <p:nvSpPr>
              <p:cNvPr id="4" name=""/>
              <p:cNvSpPr txBox="1"/>
              <p:nvPr/>
            </p:nvSpPr>
            <p:spPr>
              <a:xfrm>
                <a:off x="2369895" y="5664816"/>
                <a:ext cx="691901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3097" y="6279278"/>
            <a:ext cx="19829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20 different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3798" y="6279278"/>
            <a:ext cx="6434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Box1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2179" y="6281646"/>
            <a:ext cx="6434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Box2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729416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sp>
        <p:nvSpPr>
          <p:cNvPr id="12" name="Right Brace 11"/>
          <p:cNvSpPr/>
          <p:nvPr/>
        </p:nvSpPr>
        <p:spPr>
          <a:xfrm rot="5400000">
            <a:off x="6487797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sp>
        <p:nvSpPr>
          <p:cNvPr id="13" name="Right Brace 12"/>
          <p:cNvSpPr/>
          <p:nvPr/>
        </p:nvSpPr>
        <p:spPr>
          <a:xfrm rot="5400000">
            <a:off x="8246178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2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nor/>
                        </m:rPr>
                        <a:rPr lang="de-DE" altLang="ko-KR" sz="2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∗5+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:     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=7,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ko-KR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dirty="0">
                          <a:latin typeface="Cambria Math" panose="02040503050406030204" pitchFamily="18" charset="0"/>
                          <a:sym typeface="Wingdings" pitchFamily="2" charset="2"/>
                        </a:rPr>
                        <m:t>         </m:t>
                      </m:r>
                      <m:r>
                        <a:rPr lang="de-DE" altLang="ko-KR" sz="2000" dirty="0">
                          <a:latin typeface="Cambria Math" panose="02040503050406030204" pitchFamily="18" charset="0"/>
                          <a:sym typeface="Wingdings" pitchFamily="2" charset="2"/>
                        </a:rPr>
                        <m:t>𝑂𝑢𝑡𝑝𝑢𝑡</m:t>
                      </m:r>
                      <m:r>
                        <a:rPr lang="de-DE" altLang="ko-KR" sz="2000" dirty="0">
                          <a:latin typeface="Cambria Math" panose="02040503050406030204" pitchFamily="18" charset="0"/>
                          <a:sym typeface="Wingdings" pitchFamily="2" charset="2"/>
                        </a:rPr>
                        <m:t>:</m:t>
                      </m:r>
                    </m:oMath>
                  </m:oMathPara>
                </a14:m>
                <a:endParaRPr/>
              </a:p>
              <a:p>
                <a:pPr marL="0" indent="0">
                  <a:buFont typeface="Arial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 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m:rPr>
                          <m:nor/>
                        </m:rPr>
                        <a:rPr lang="de-DE" altLang="ko-KR" sz="2000" dirty="0" smtClean="0"/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m:rPr>
                          <m:nor/>
                        </m:rPr>
                        <a:rPr lang="de-DE" altLang="ko-KR" sz="2000" dirty="0"/>
                        <m:t>×</m:t>
                      </m:r>
                      <m:r>
                        <a:rPr lang="de-DE" altLang="ko-KR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altLang="ko-KR" sz="200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/>
              </a:p>
            </p:txBody>
          </p:sp>
        </mc:Choice>
        <mc:Fallback xmlns="" xmlns:c="http://schemas.openxmlformats.org/drawingml/2006/chart" xmlns:dgm="http://schemas.openxmlformats.org/drawingml/2006/diagram" xmlns:dsp="http://schemas.microsoft.com/office/drawing/2008/diagram">
          <p:sp>
            <p:nvSpPr>
              <p:cNvPr id="19" name=""/>
              <p:cNvSpPr txBox="1"/>
              <p:nvPr/>
            </p:nvSpPr>
            <p:spPr>
              <a:xfrm>
                <a:off x="7628612" y="1722440"/>
                <a:ext cx="4256900" cy="29128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2. What is YOLO?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D09522-CBAD-43FE-ACEA-E05982BF9FDD}"/>
              </a:ext>
            </a:extLst>
          </p:cNvPr>
          <p:cNvSpPr txBox="1"/>
          <p:nvPr/>
        </p:nvSpPr>
        <p:spPr>
          <a:xfrm>
            <a:off x="1250066" y="1956122"/>
            <a:ext cx="51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Compare YOLO with other models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5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1197</Words>
  <Application>Microsoft Office PowerPoint</Application>
  <PresentationFormat>와이드스크린</PresentationFormat>
  <Paragraphs>191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한컴오피스</vt:lpstr>
      <vt:lpstr>Autobahn</vt:lpstr>
      <vt:lpstr>Content</vt:lpstr>
      <vt:lpstr>Project introduction</vt:lpstr>
      <vt:lpstr>2. What is YOLO?</vt:lpstr>
      <vt:lpstr>2. What is YOLO?</vt:lpstr>
      <vt:lpstr>2. What is YOLO?</vt:lpstr>
      <vt:lpstr>2. What is YOLO?</vt:lpstr>
      <vt:lpstr>2. What is YOLO?</vt:lpstr>
      <vt:lpstr>2. What is YOLO?</vt:lpstr>
      <vt:lpstr>3. Reference Paper</vt:lpstr>
      <vt:lpstr>3. Reference Paper</vt:lpstr>
      <vt:lpstr>3. Reference Paper</vt:lpstr>
      <vt:lpstr>3. Reference Paper</vt:lpstr>
      <vt:lpstr>4. Data labeling</vt:lpstr>
      <vt:lpstr>4. Data labeling</vt:lpstr>
      <vt:lpstr>4. Data labeling</vt:lpstr>
      <vt:lpstr>5. Implementation</vt:lpstr>
      <vt:lpstr>6. Result</vt:lpstr>
      <vt:lpstr>6. Result</vt:lpstr>
      <vt:lpstr>6. Result</vt:lpstr>
      <vt:lpstr>6. Result</vt:lpstr>
      <vt:lpstr>6. Result</vt:lpstr>
      <vt:lpstr>6. Result</vt:lpstr>
      <vt:lpstr>6. Result</vt:lpstr>
      <vt:lpstr>Conclusion</vt:lpstr>
      <vt:lpstr>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Autobahn</dc:title>
  <dc:creator>leeju</dc:creator>
  <cp:lastModifiedBy>Lee JooHyun</cp:lastModifiedBy>
  <cp:revision>67</cp:revision>
  <dcterms:created xsi:type="dcterms:W3CDTF">2022-11-22T04:56:51Z</dcterms:created>
  <dcterms:modified xsi:type="dcterms:W3CDTF">2022-12-06T06:56:20Z</dcterms:modified>
  <cp:version>1100.0100.01</cp:version>
</cp:coreProperties>
</file>